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11"/>
  </p:notesMasterIdLst>
  <p:sldIdLst>
    <p:sldId id="256" r:id="rId2"/>
    <p:sldId id="257" r:id="rId3"/>
    <p:sldId id="258" r:id="rId4"/>
    <p:sldId id="259" r:id="rId5"/>
    <p:sldId id="260" r:id="rId6"/>
    <p:sldId id="261" r:id="rId7"/>
    <p:sldId id="264"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5800"/>
    <a:srgbClr val="6DD01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7"/>
    <p:restoredTop sz="95694"/>
  </p:normalViewPr>
  <p:slideViewPr>
    <p:cSldViewPr snapToGrid="0" snapToObjects="1">
      <p:cViewPr varScale="1">
        <p:scale>
          <a:sx n="103" d="100"/>
          <a:sy n="103" d="100"/>
        </p:scale>
        <p:origin x="68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image1.jpeg>
</file>

<file path=ppt/media/image10.png>
</file>

<file path=ppt/media/image11.sv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E643EE-7B21-1B46-8C06-77E19D344FAA}" type="datetimeFigureOut">
              <a:rPr lang="en-US" smtClean="0"/>
              <a:t>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74E8D5-20AD-8844-B41D-9056B0196C1E}" type="slidenum">
              <a:rPr lang="en-US" smtClean="0"/>
              <a:t>‹#›</a:t>
            </a:fld>
            <a:endParaRPr lang="en-US"/>
          </a:p>
        </p:txBody>
      </p:sp>
    </p:spTree>
    <p:extLst>
      <p:ext uri="{BB962C8B-B14F-4D97-AF65-F5344CB8AC3E}">
        <p14:creationId xmlns:p14="http://schemas.microsoft.com/office/powerpoint/2010/main" val="124283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Glenn</a:t>
            </a:r>
          </a:p>
        </p:txBody>
      </p:sp>
      <p:sp>
        <p:nvSpPr>
          <p:cNvPr id="4" name="Slide Number Placeholder 3"/>
          <p:cNvSpPr>
            <a:spLocks noGrp="1"/>
          </p:cNvSpPr>
          <p:nvPr>
            <p:ph type="sldNum" sz="quarter" idx="5"/>
          </p:nvPr>
        </p:nvSpPr>
        <p:spPr/>
        <p:txBody>
          <a:bodyPr/>
          <a:lstStyle/>
          <a:p>
            <a:fld id="{5774E8D5-20AD-8844-B41D-9056B0196C1E}" type="slidenum">
              <a:rPr lang="en-US" smtClean="0"/>
              <a:t>7</a:t>
            </a:fld>
            <a:endParaRPr lang="en-US"/>
          </a:p>
        </p:txBody>
      </p:sp>
    </p:spTree>
    <p:extLst>
      <p:ext uri="{BB962C8B-B14F-4D97-AF65-F5344CB8AC3E}">
        <p14:creationId xmlns:p14="http://schemas.microsoft.com/office/powerpoint/2010/main" val="2493604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2/7/22</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540838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2/7/22</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54333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2/7/22</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87754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2/7/22</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889350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2/7/22</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53022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2/7/22</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56357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2/7/22</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82531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2/7/22</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5804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2/7/22</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996234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2/7/22</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64782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2/7/22</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58058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2/7/22</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260538782"/>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61" r:id="rId6"/>
    <p:sldLayoutId id="2147483756" r:id="rId7"/>
    <p:sldLayoutId id="2147483757" r:id="rId8"/>
    <p:sldLayoutId id="2147483758" r:id="rId9"/>
    <p:sldLayoutId id="2147483760" r:id="rId10"/>
    <p:sldLayoutId id="2147483759"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www.enliveningedge.org/tools-practices/blockchain-can-build-communities-completely-free-hierarchy/" TargetMode="External"/></Relationships>
</file>

<file path=ppt/slides/_rels/slide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hyperlink" Target="https://www.actuaries.digital/2018/07/02/blockchain-considerations-for-policymakers-and-the-actuarial-profession/"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hyperlink" Target="https://medium.com/@golemMX/c%C3%B3digos-de-guerra-en-solidity-parte-ii-72f18ccba3af"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1" descr="Background pattern&#10;&#10;Description automatically generated">
            <a:extLst>
              <a:ext uri="{FF2B5EF4-FFF2-40B4-BE49-F238E27FC236}">
                <a16:creationId xmlns:a16="http://schemas.microsoft.com/office/drawing/2014/main" id="{38A02D43-EDFE-4F6F-8AF1-2C625860B4D5}"/>
              </a:ext>
            </a:extLst>
          </p:cNvPr>
          <p:cNvPicPr>
            <a:picLocks noChangeAspect="1"/>
          </p:cNvPicPr>
          <p:nvPr/>
        </p:nvPicPr>
        <p:blipFill rotWithShape="1">
          <a:blip r:embed="rId2"/>
          <a:srcRect l="17407" r="11493"/>
          <a:stretch/>
        </p:blipFill>
        <p:spPr>
          <a:xfrm>
            <a:off x="0" y="10"/>
            <a:ext cx="8668492" cy="6857990"/>
          </a:xfrm>
          <a:prstGeom prst="rect">
            <a:avLst/>
          </a:prstGeom>
        </p:spPr>
      </p:pic>
      <p:sp>
        <p:nvSpPr>
          <p:cNvPr id="30" name="Rectangle 29">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bg1"/>
              </a:gs>
              <a:gs pos="30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10FA1B33-9C60-144A-BBE3-868C67459603}"/>
              </a:ext>
            </a:extLst>
          </p:cNvPr>
          <p:cNvSpPr>
            <a:spLocks noGrp="1"/>
          </p:cNvSpPr>
          <p:nvPr>
            <p:ph type="ctrTitle"/>
          </p:nvPr>
        </p:nvSpPr>
        <p:spPr>
          <a:xfrm>
            <a:off x="7848600" y="1122363"/>
            <a:ext cx="4023360" cy="3204134"/>
          </a:xfrm>
        </p:spPr>
        <p:txBody>
          <a:bodyPr anchor="b">
            <a:normAutofit/>
          </a:bodyPr>
          <a:lstStyle/>
          <a:p>
            <a:r>
              <a:rPr lang="en-US" sz="4400" dirty="0">
                <a:solidFill>
                  <a:srgbClr val="1B5800"/>
                </a:solidFill>
              </a:rPr>
              <a:t>S</a:t>
            </a:r>
            <a:r>
              <a:rPr lang="en-US" sz="4400" dirty="0"/>
              <a:t>mart </a:t>
            </a:r>
            <a:r>
              <a:rPr lang="en-US" sz="4400" dirty="0">
                <a:solidFill>
                  <a:srgbClr val="1B5800"/>
                </a:solidFill>
              </a:rPr>
              <a:t>I</a:t>
            </a:r>
            <a:r>
              <a:rPr lang="en-US" sz="4400" dirty="0"/>
              <a:t>dentity </a:t>
            </a:r>
            <a:r>
              <a:rPr lang="en-US" sz="4400" dirty="0">
                <a:solidFill>
                  <a:srgbClr val="1B5800"/>
                </a:solidFill>
              </a:rPr>
              <a:t>M</a:t>
            </a:r>
            <a:r>
              <a:rPr lang="en-US" sz="4400" dirty="0"/>
              <a:t>anagement </a:t>
            </a:r>
            <a:r>
              <a:rPr lang="en-US" sz="4400" dirty="0">
                <a:solidFill>
                  <a:srgbClr val="1B5800"/>
                </a:solidFill>
              </a:rPr>
              <a:t>P</a:t>
            </a:r>
            <a:r>
              <a:rPr lang="en-US" sz="4400" dirty="0"/>
              <a:t>latform</a:t>
            </a:r>
            <a:br>
              <a:rPr lang="en-US" sz="4400" dirty="0"/>
            </a:br>
            <a:r>
              <a:rPr lang="en-US" sz="4400" dirty="0">
                <a:solidFill>
                  <a:srgbClr val="1B5800"/>
                </a:solidFill>
              </a:rPr>
              <a:t>L</a:t>
            </a:r>
            <a:r>
              <a:rPr lang="en-US" sz="4400" dirty="0"/>
              <a:t>ayout</a:t>
            </a:r>
          </a:p>
        </p:txBody>
      </p:sp>
      <p:sp>
        <p:nvSpPr>
          <p:cNvPr id="5" name="Subtitle 2">
            <a:extLst>
              <a:ext uri="{FF2B5EF4-FFF2-40B4-BE49-F238E27FC236}">
                <a16:creationId xmlns:a16="http://schemas.microsoft.com/office/drawing/2014/main" id="{49A574D8-1D0E-7F42-A29E-5D286522DBE8}"/>
              </a:ext>
            </a:extLst>
          </p:cNvPr>
          <p:cNvSpPr>
            <a:spLocks noGrp="1"/>
          </p:cNvSpPr>
          <p:nvPr>
            <p:ph type="subTitle" idx="1"/>
          </p:nvPr>
        </p:nvSpPr>
        <p:spPr>
          <a:xfrm>
            <a:off x="7848600" y="4807655"/>
            <a:ext cx="4343400" cy="1775174"/>
          </a:xfrm>
        </p:spPr>
        <p:txBody>
          <a:bodyPr>
            <a:normAutofit fontScale="85000" lnSpcReduction="20000"/>
          </a:bodyPr>
          <a:lstStyle/>
          <a:p>
            <a:r>
              <a:rPr lang="en-US" sz="2000" dirty="0"/>
              <a:t>Brittany Jacques</a:t>
            </a:r>
          </a:p>
          <a:p>
            <a:r>
              <a:rPr lang="en-US" sz="2000" dirty="0" err="1"/>
              <a:t>Debolina</a:t>
            </a:r>
            <a:r>
              <a:rPr lang="en-US" sz="2000" dirty="0"/>
              <a:t> Mukherjee</a:t>
            </a:r>
          </a:p>
          <a:p>
            <a:r>
              <a:rPr lang="en-US" sz="2000" dirty="0"/>
              <a:t>Glenn </a:t>
            </a:r>
            <a:r>
              <a:rPr lang="en-US" sz="2000" dirty="0" err="1"/>
              <a:t>Kees</a:t>
            </a:r>
            <a:endParaRPr lang="en-US" sz="2000" dirty="0"/>
          </a:p>
          <a:p>
            <a:r>
              <a:rPr lang="en-US" sz="2000" dirty="0"/>
              <a:t>Jaime Barragan</a:t>
            </a:r>
          </a:p>
          <a:p>
            <a:r>
              <a:rPr lang="en-US" sz="2000" dirty="0"/>
              <a:t>Paul Rodriguez</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7953682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400"/>
                                        <p:tgtEl>
                                          <p:spTgt spid="5">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400"/>
                                        <p:tgtEl>
                                          <p:spTgt spid="5">
                                            <p:txEl>
                                              <p:pRg st="1" end="1"/>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400"/>
                                        <p:tgtEl>
                                          <p:spTgt spid="5">
                                            <p:txEl>
                                              <p:pRg st="2" end="2"/>
                                            </p:txEl>
                                          </p:spTgt>
                                        </p:tgtEl>
                                      </p:cBhvr>
                                    </p:animEffect>
                                  </p:childTnLst>
                                </p:cTn>
                              </p:par>
                              <p:par>
                                <p:cTn id="14" presetID="10" presetClass="entr" presetSubtype="0" fill="hold" grpId="0" nodeType="withEffect">
                                  <p:stCondLst>
                                    <p:cond delay="2000"/>
                                  </p:stCondLst>
                                  <p:iterate type="lt">
                                    <p:tmPct val="10000"/>
                                  </p:iterate>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400"/>
                                        <p:tgtEl>
                                          <p:spTgt spid="5">
                                            <p:txEl>
                                              <p:pRg st="3" end="3"/>
                                            </p:txEl>
                                          </p:spTgt>
                                        </p:tgtEl>
                                      </p:cBhvr>
                                    </p:animEffect>
                                  </p:childTnLst>
                                </p:cTn>
                              </p:par>
                              <p:par>
                                <p:cTn id="17" presetID="10" presetClass="entr" presetSubtype="0" fill="hold" grpId="0" nodeType="withEffect">
                                  <p:stCondLst>
                                    <p:cond delay="2000"/>
                                  </p:stCondLst>
                                  <p:iterate type="lt">
                                    <p:tmPct val="10000"/>
                                  </p:iterate>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400"/>
                                        <p:tgtEl>
                                          <p:spTgt spid="5">
                                            <p:txEl>
                                              <p:pRg st="4" end="4"/>
                                            </p:txEl>
                                          </p:spTgt>
                                        </p:tgtEl>
                                      </p:cBhvr>
                                    </p:animEffect>
                                  </p:childTnLst>
                                </p:cTn>
                              </p:par>
                              <p:par>
                                <p:cTn id="20" presetID="10" presetClass="entr" presetSubtype="0" fill="hold" grpId="0" nodeType="withEffect">
                                  <p:stCondLst>
                                    <p:cond delay="1000"/>
                                  </p:stCondLst>
                                  <p:iterate type="lt">
                                    <p:tmPct val="10000"/>
                                  </p:iterate>
                                  <p:childTnLst>
                                    <p:set>
                                      <p:cBhvr>
                                        <p:cTn id="21" dur="1" fill="hold">
                                          <p:stCondLst>
                                            <p:cond delay="0"/>
                                          </p:stCondLst>
                                        </p:cTn>
                                        <p:tgtEl>
                                          <p:spTgt spid="4"/>
                                        </p:tgtEl>
                                        <p:attrNameLst>
                                          <p:attrName>style.visibility</p:attrName>
                                        </p:attrNameLst>
                                      </p:cBhvr>
                                      <p:to>
                                        <p:strVal val="visible"/>
                                      </p:to>
                                    </p:set>
                                    <p:animEffect transition="in" filter="fade">
                                      <p:cBhvr>
                                        <p:cTn id="22"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 descr="Abstract wall background">
            <a:extLst>
              <a:ext uri="{FF2B5EF4-FFF2-40B4-BE49-F238E27FC236}">
                <a16:creationId xmlns:a16="http://schemas.microsoft.com/office/drawing/2014/main" id="{F6BE5611-317A-3143-ABD3-11176935DEDA}"/>
              </a:ext>
            </a:extLst>
          </p:cNvPr>
          <p:cNvPicPr>
            <a:picLocks noChangeAspect="1"/>
          </p:cNvPicPr>
          <p:nvPr/>
        </p:nvPicPr>
        <p:blipFill>
          <a:blip r:embed="rId2">
            <a:alphaModFix/>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500"/>
                    </a14:imgEffect>
                    <a14:imgEffect>
                      <a14:saturation sat="400000"/>
                    </a14:imgEffect>
                  </a14:imgLayer>
                </a14:imgProps>
              </a:ext>
            </a:extLst>
          </a:blip>
          <a:srcRect/>
          <a:stretch/>
        </p:blipFill>
        <p:spPr>
          <a:xfrm>
            <a:off x="-13068" y="-11875"/>
            <a:ext cx="12191338" cy="685799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50800" dist="50800" dir="5400000" algn="ctr" rotWithShape="0">
              <a:schemeClr val="bg1"/>
            </a:outerShdw>
          </a:effectLst>
        </p:spPr>
      </p:pic>
      <p:sp>
        <p:nvSpPr>
          <p:cNvPr id="2" name="Title 1">
            <a:extLst>
              <a:ext uri="{FF2B5EF4-FFF2-40B4-BE49-F238E27FC236}">
                <a16:creationId xmlns:a16="http://schemas.microsoft.com/office/drawing/2014/main" id="{2936D9E0-879D-4743-9D87-6EBB2005A631}"/>
              </a:ext>
            </a:extLst>
          </p:cNvPr>
          <p:cNvSpPr>
            <a:spLocks noGrp="1"/>
          </p:cNvSpPr>
          <p:nvPr>
            <p:ph type="title"/>
          </p:nvPr>
        </p:nvSpPr>
        <p:spPr>
          <a:xfrm>
            <a:off x="841249" y="941832"/>
            <a:ext cx="10506456" cy="2057400"/>
          </a:xfrm>
        </p:spPr>
        <p:txBody>
          <a:bodyPr anchor="b">
            <a:normAutofit/>
          </a:bodyPr>
          <a:lstStyle/>
          <a:p>
            <a:r>
              <a:rPr lang="en-US" sz="5000" dirty="0"/>
              <a:t>Hypothesis</a:t>
            </a:r>
          </a:p>
        </p:txBody>
      </p:sp>
      <p:sp>
        <p:nvSpPr>
          <p:cNvPr id="34" name="Rectangle 3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Rectangle 3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C6BD9DB-0E7E-0E4C-8F85-3A6279F1DE50}"/>
              </a:ext>
            </a:extLst>
          </p:cNvPr>
          <p:cNvSpPr>
            <a:spLocks noGrp="1"/>
          </p:cNvSpPr>
          <p:nvPr>
            <p:ph idx="1"/>
          </p:nvPr>
        </p:nvSpPr>
        <p:spPr>
          <a:xfrm>
            <a:off x="841248" y="3502152"/>
            <a:ext cx="10506456" cy="2670048"/>
          </a:xfrm>
        </p:spPr>
        <p:txBody>
          <a:bodyPr>
            <a:normAutofit/>
          </a:bodyPr>
          <a:lstStyle/>
          <a:p>
            <a:pPr marL="0" indent="0">
              <a:buNone/>
            </a:pPr>
            <a:r>
              <a:rPr lang="en-US" sz="2000" dirty="0"/>
              <a:t>Identification of an individual or an asset is key for recognition. In today’s world, the most efficient way of having this record is in digital form. This project we hypothesizes that through smart identity powered by blockchain we can create a universal and secure technology for our users.</a:t>
            </a:r>
          </a:p>
        </p:txBody>
      </p:sp>
    </p:spTree>
    <p:extLst>
      <p:ext uri="{BB962C8B-B14F-4D97-AF65-F5344CB8AC3E}">
        <p14:creationId xmlns:p14="http://schemas.microsoft.com/office/powerpoint/2010/main" val="233240091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982ED45A-68DE-42BE-8813-D821446F55B2}"/>
              </a:ext>
            </a:extLst>
          </p:cNvPr>
          <p:cNvPicPr>
            <a:picLocks noChangeAspect="1"/>
          </p:cNvPicPr>
          <p:nvPr/>
        </p:nvPicPr>
        <p:blipFill rotWithShape="1">
          <a:blip r:embed="rId2"/>
          <a:srcRect l="9790" r="19102"/>
          <a:stretch/>
        </p:blipFill>
        <p:spPr>
          <a:xfrm>
            <a:off x="3522468" y="10"/>
            <a:ext cx="8669532" cy="6857990"/>
          </a:xfrm>
          <a:prstGeom prst="rect">
            <a:avLst/>
          </a:prstGeom>
        </p:spPr>
      </p:pic>
      <p:sp>
        <p:nvSpPr>
          <p:cNvPr id="33" name="Rectangle 32">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56E1B53-C756-0048-BB55-0355EDAADFB0}"/>
              </a:ext>
            </a:extLst>
          </p:cNvPr>
          <p:cNvSpPr>
            <a:spLocks noGrp="1"/>
          </p:cNvSpPr>
          <p:nvPr>
            <p:ph type="title"/>
          </p:nvPr>
        </p:nvSpPr>
        <p:spPr>
          <a:xfrm>
            <a:off x="371093" y="843534"/>
            <a:ext cx="6041581" cy="1442466"/>
          </a:xfrm>
        </p:spPr>
        <p:txBody>
          <a:bodyPr anchor="b">
            <a:normAutofit/>
          </a:bodyPr>
          <a:lstStyle/>
          <a:p>
            <a:r>
              <a:rPr lang="en-US" dirty="0"/>
              <a:t>Motivation &amp; Goal</a:t>
            </a:r>
          </a:p>
        </p:txBody>
      </p:sp>
      <p:sp>
        <p:nvSpPr>
          <p:cNvPr id="35" name="Rectangle 3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Rectangle 3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99A92BE-BE14-CA4F-BCA9-90D43D5D13EC}"/>
              </a:ext>
            </a:extLst>
          </p:cNvPr>
          <p:cNvSpPr>
            <a:spLocks noGrp="1"/>
          </p:cNvSpPr>
          <p:nvPr>
            <p:ph idx="1"/>
          </p:nvPr>
        </p:nvSpPr>
        <p:spPr>
          <a:xfrm>
            <a:off x="371093" y="2718054"/>
            <a:ext cx="5079681" cy="3919302"/>
          </a:xfrm>
        </p:spPr>
        <p:txBody>
          <a:bodyPr anchor="t">
            <a:normAutofit/>
          </a:bodyPr>
          <a:lstStyle/>
          <a:p>
            <a:pPr marL="0" indent="0">
              <a:buNone/>
            </a:pPr>
            <a:r>
              <a:rPr lang="en-US" dirty="0"/>
              <a:t>Motivation behind this project was to establish a safe and dependable way to keep sensitive information stored on a blockchain. This was achieved by creating a smart contract that can store/change/remove any information that as deemed fit to build or a digital identity</a:t>
            </a:r>
            <a:endParaRPr lang="en-US" sz="1700" dirty="0"/>
          </a:p>
        </p:txBody>
      </p:sp>
    </p:spTree>
    <p:extLst>
      <p:ext uri="{BB962C8B-B14F-4D97-AF65-F5344CB8AC3E}">
        <p14:creationId xmlns:p14="http://schemas.microsoft.com/office/powerpoint/2010/main" val="3145326763"/>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ackground pattern&#10;&#10;Description automatically generated with medium confidence">
            <a:extLst>
              <a:ext uri="{FF2B5EF4-FFF2-40B4-BE49-F238E27FC236}">
                <a16:creationId xmlns:a16="http://schemas.microsoft.com/office/drawing/2014/main" id="{A0075102-F6E6-4F34-BAD9-9664C622006C}"/>
              </a:ext>
            </a:extLst>
          </p:cNvPr>
          <p:cNvPicPr>
            <a:picLocks noChangeAspect="1"/>
          </p:cNvPicPr>
          <p:nvPr/>
        </p:nvPicPr>
        <p:blipFill rotWithShape="1">
          <a:blip r:embed="rId2">
            <a:alphaModFix amt="40000"/>
            <a:extLst>
              <a:ext uri="{BEBA8EAE-BF5A-486C-A8C5-ECC9F3942E4B}">
                <a14:imgProps xmlns:a14="http://schemas.microsoft.com/office/drawing/2010/main">
                  <a14:imgLayer r:embed="rId3">
                    <a14:imgEffect>
                      <a14:artisticGlowEdges/>
                    </a14:imgEffect>
                  </a14:imgLayer>
                </a14:imgProps>
              </a:ext>
            </a:extLst>
          </a:blip>
          <a:srcRect t="28685" b="13622"/>
          <a:stretch/>
        </p:blipFill>
        <p:spPr>
          <a:xfrm>
            <a:off x="20" y="10"/>
            <a:ext cx="12191979" cy="6857990"/>
          </a:xfrm>
          <a:prstGeom prst="rect">
            <a:avLst/>
          </a:prstGeom>
        </p:spPr>
      </p:pic>
      <p:sp>
        <p:nvSpPr>
          <p:cNvPr id="2" name="Title 1">
            <a:extLst>
              <a:ext uri="{FF2B5EF4-FFF2-40B4-BE49-F238E27FC236}">
                <a16:creationId xmlns:a16="http://schemas.microsoft.com/office/drawing/2014/main" id="{F98A827C-F499-1D42-8E15-B6CBCA00D0A1}"/>
              </a:ext>
            </a:extLst>
          </p:cNvPr>
          <p:cNvSpPr>
            <a:spLocks noGrp="1"/>
          </p:cNvSpPr>
          <p:nvPr>
            <p:ph type="title"/>
          </p:nvPr>
        </p:nvSpPr>
        <p:spPr>
          <a:xfrm>
            <a:off x="841249" y="941832"/>
            <a:ext cx="10506456" cy="2057400"/>
          </a:xfrm>
        </p:spPr>
        <p:txBody>
          <a:bodyPr vert="horz" lIns="91440" tIns="45720" rIns="91440" bIns="45720" rtlCol="0" anchor="b">
            <a:normAutofit/>
          </a:bodyPr>
          <a:lstStyle/>
          <a:p>
            <a:r>
              <a:rPr lang="en-US" sz="5400" dirty="0"/>
              <a:t>Summary</a:t>
            </a:r>
            <a:endParaRPr lang="en-US" sz="5000" dirty="0"/>
          </a:p>
        </p:txBody>
      </p:sp>
      <p:sp>
        <p:nvSpPr>
          <p:cNvPr id="26" name="Rectangle 2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8D3DFC0D-43BF-2143-9756-6FD5B61C0887}"/>
              </a:ext>
            </a:extLst>
          </p:cNvPr>
          <p:cNvSpPr txBox="1"/>
          <p:nvPr/>
        </p:nvSpPr>
        <p:spPr>
          <a:xfrm>
            <a:off x="841248" y="3502152"/>
            <a:ext cx="10506456" cy="2670048"/>
          </a:xfrm>
          <a:prstGeom prst="rect">
            <a:avLst/>
          </a:prstGeom>
        </p:spPr>
        <p:txBody>
          <a:bodyPr vert="horz" lIns="91440" tIns="45720" rIns="91440" bIns="45720" rtlCol="0">
            <a:normAutofit/>
          </a:bodyPr>
          <a:lstStyle/>
          <a:p>
            <a:pPr marL="285750" indent="-228600">
              <a:lnSpc>
                <a:spcPct val="110000"/>
              </a:lnSpc>
              <a:spcAft>
                <a:spcPts val="600"/>
              </a:spcAft>
              <a:buFont typeface="Arial" panose="020B0604020202020204" pitchFamily="34" charset="0"/>
              <a:buChar char="•"/>
            </a:pPr>
            <a:endParaRPr lang="en-US" sz="2000" dirty="0"/>
          </a:p>
        </p:txBody>
      </p:sp>
      <p:sp>
        <p:nvSpPr>
          <p:cNvPr id="6" name="Rectangle 5">
            <a:extLst>
              <a:ext uri="{FF2B5EF4-FFF2-40B4-BE49-F238E27FC236}">
                <a16:creationId xmlns:a16="http://schemas.microsoft.com/office/drawing/2014/main" id="{E47B47C0-7B0C-D14F-8070-09018F71FD3A}"/>
              </a:ext>
            </a:extLst>
          </p:cNvPr>
          <p:cNvSpPr/>
          <p:nvPr/>
        </p:nvSpPr>
        <p:spPr>
          <a:xfrm>
            <a:off x="0" y="3259490"/>
            <a:ext cx="12192000" cy="3598510"/>
          </a:xfrm>
          <a:prstGeom prst="rect">
            <a:avLst/>
          </a:prstGeom>
          <a:gradFill>
            <a:gsLst>
              <a:gs pos="0">
                <a:schemeClr val="bg1">
                  <a:alpha val="0"/>
                </a:schemeClr>
              </a:gs>
              <a:gs pos="47000">
                <a:schemeClr val="bg1">
                  <a:alpha val="79216"/>
                </a:schemeClr>
              </a:gs>
              <a:gs pos="83000">
                <a:schemeClr val="bg1"/>
              </a:gs>
              <a:gs pos="100000">
                <a:schemeClr val="bg1"/>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F6F50F6-60BD-E24A-BAF0-D4BDD0BD3AC4}"/>
              </a:ext>
            </a:extLst>
          </p:cNvPr>
          <p:cNvSpPr txBox="1"/>
          <p:nvPr/>
        </p:nvSpPr>
        <p:spPr>
          <a:xfrm>
            <a:off x="841247" y="3437906"/>
            <a:ext cx="8419605" cy="1200329"/>
          </a:xfrm>
          <a:prstGeom prst="rect">
            <a:avLst/>
          </a:prstGeom>
          <a:noFill/>
        </p:spPr>
        <p:txBody>
          <a:bodyPr wrap="square" rtlCol="0">
            <a:spAutoFit/>
          </a:bodyPr>
          <a:lstStyle/>
          <a:p>
            <a:pPr marL="285750" indent="-285750">
              <a:buFont typeface="Arial" panose="020B0604020202020204" pitchFamily="34" charset="0"/>
              <a:buChar char="•"/>
            </a:pPr>
            <a:r>
              <a:rPr lang="en-US" dirty="0"/>
              <a:t>Front end UI developed through Jupyter Notebook and </a:t>
            </a:r>
            <a:r>
              <a:rPr lang="en-US" dirty="0" err="1"/>
              <a:t>Streamlit</a:t>
            </a:r>
            <a:endParaRPr lang="en-US" dirty="0"/>
          </a:p>
          <a:p>
            <a:pPr marL="285750" indent="-285750">
              <a:buFont typeface="Arial" panose="020B0604020202020204" pitchFamily="34" charset="0"/>
              <a:buChar char="•"/>
            </a:pPr>
            <a:r>
              <a:rPr lang="en-US" dirty="0"/>
              <a:t>A non-fungible token was created using Solidity, which provided flexibility, security, and decentralization. </a:t>
            </a:r>
          </a:p>
          <a:p>
            <a:pPr marL="285750" indent="-285750">
              <a:buFont typeface="Arial" panose="020B0604020202020204" pitchFamily="34" charset="0"/>
              <a:buChar char="•"/>
            </a:pPr>
            <a:r>
              <a:rPr lang="en-US" dirty="0"/>
              <a:t>Web3 was leveraged through Python in order to communicate with Solidity </a:t>
            </a:r>
          </a:p>
        </p:txBody>
      </p:sp>
    </p:spTree>
    <p:extLst>
      <p:ext uri="{BB962C8B-B14F-4D97-AF65-F5344CB8AC3E}">
        <p14:creationId xmlns:p14="http://schemas.microsoft.com/office/powerpoint/2010/main" val="89470941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a:extLst>
              <a:ext uri="{FF2B5EF4-FFF2-40B4-BE49-F238E27FC236}">
                <a16:creationId xmlns:a16="http://schemas.microsoft.com/office/drawing/2014/main" id="{37630124-F325-204D-AC0B-6C337741103D}"/>
              </a:ext>
            </a:extLst>
          </p:cNvPr>
          <p:cNvPicPr>
            <a:picLocks noChangeAspect="1"/>
          </p:cNvPicPr>
          <p:nvPr/>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Effect>
                      <a14:saturation sat="400000"/>
                    </a14:imgEffect>
                  </a14:imgLayer>
                </a14:imgProps>
              </a:ext>
              <a:ext uri="{837473B0-CC2E-450A-ABE3-18F120FF3D39}">
                <a1611:picAttrSrcUrl xmlns:a1611="http://schemas.microsoft.com/office/drawing/2016/11/main" r:id="rId4"/>
              </a:ext>
            </a:extLst>
          </a:blip>
          <a:srcRect l="8283" r="8282" b="-1"/>
          <a:stretch/>
        </p:blipFill>
        <p:spPr>
          <a:xfrm>
            <a:off x="3522468" y="10"/>
            <a:ext cx="8669532" cy="6857990"/>
          </a:xfrm>
          <a:prstGeom prst="rect">
            <a:avLst/>
          </a:prstGeom>
        </p:spPr>
      </p:pic>
      <p:sp>
        <p:nvSpPr>
          <p:cNvPr id="62" name="Rectangle 61">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7502AB3-9B71-E046-90F1-1BEEE3A47BD3}"/>
              </a:ext>
            </a:extLst>
          </p:cNvPr>
          <p:cNvSpPr>
            <a:spLocks noGrp="1"/>
          </p:cNvSpPr>
          <p:nvPr>
            <p:ph type="title"/>
          </p:nvPr>
        </p:nvSpPr>
        <p:spPr>
          <a:xfrm>
            <a:off x="371093" y="1161288"/>
            <a:ext cx="5175267" cy="1124712"/>
          </a:xfrm>
        </p:spPr>
        <p:txBody>
          <a:bodyPr vert="horz" lIns="91440" tIns="45720" rIns="91440" bIns="45720" rtlCol="0" anchor="b">
            <a:normAutofit/>
          </a:bodyPr>
          <a:lstStyle/>
          <a:p>
            <a:r>
              <a:rPr lang="en-US" sz="2800" dirty="0"/>
              <a:t>Data Exploration &amp; Clean up</a:t>
            </a:r>
          </a:p>
        </p:txBody>
      </p:sp>
      <p:sp>
        <p:nvSpPr>
          <p:cNvPr id="64" name="Rectangle 6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Rectangle 6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1C2CC9C9-8FC2-764C-A01B-65FA7A707D0F}"/>
              </a:ext>
            </a:extLst>
          </p:cNvPr>
          <p:cNvSpPr txBox="1"/>
          <p:nvPr/>
        </p:nvSpPr>
        <p:spPr>
          <a:xfrm>
            <a:off x="371094" y="2718054"/>
            <a:ext cx="3438906" cy="3207258"/>
          </a:xfrm>
          <a:prstGeom prst="rect">
            <a:avLst/>
          </a:prstGeom>
        </p:spPr>
        <p:txBody>
          <a:bodyPr vert="horz" lIns="91440" tIns="45720" rIns="91440" bIns="45720" rtlCol="0" anchor="t">
            <a:normAutofit/>
          </a:bodyPr>
          <a:lstStyle/>
          <a:p>
            <a:pPr marL="285750" indent="-228600">
              <a:lnSpc>
                <a:spcPct val="110000"/>
              </a:lnSpc>
              <a:spcAft>
                <a:spcPts val="600"/>
              </a:spcAft>
              <a:buFont typeface="Arial" panose="020B0604020202020204" pitchFamily="34" charset="0"/>
              <a:buChar char="•"/>
            </a:pPr>
            <a:endParaRPr lang="en-US" sz="1700" dirty="0"/>
          </a:p>
        </p:txBody>
      </p:sp>
    </p:spTree>
    <p:extLst>
      <p:ext uri="{BB962C8B-B14F-4D97-AF65-F5344CB8AC3E}">
        <p14:creationId xmlns:p14="http://schemas.microsoft.com/office/powerpoint/2010/main" val="352610077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close&#10;&#10;Description automatically generated">
            <a:extLst>
              <a:ext uri="{FF2B5EF4-FFF2-40B4-BE49-F238E27FC236}">
                <a16:creationId xmlns:a16="http://schemas.microsoft.com/office/drawing/2014/main" id="{82668905-CFBE-F848-A541-C02E018E11E0}"/>
              </a:ext>
            </a:extLst>
          </p:cNvPr>
          <p:cNvPicPr>
            <a:picLocks noGrp="1" noChangeAspect="1"/>
          </p:cNvPicPr>
          <p:nvPr>
            <p:ph idx="1"/>
          </p:nvPr>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Effect>
                      <a14:saturation sat="400000"/>
                    </a14:imgEffect>
                  </a14:imgLayer>
                </a14:imgProps>
              </a:ext>
              <a:ext uri="{837473B0-CC2E-450A-ABE3-18F120FF3D39}">
                <a1611:picAttrSrcUrl xmlns:a1611="http://schemas.microsoft.com/office/drawing/2016/11/main" r:id="rId4"/>
              </a:ext>
            </a:extLst>
          </a:blip>
          <a:srcRect r="17210" b="2"/>
          <a:stretch/>
        </p:blipFill>
        <p:spPr>
          <a:xfrm>
            <a:off x="20" y="10"/>
            <a:ext cx="8668492" cy="6857990"/>
          </a:xfrm>
          <a:prstGeom prst="rect">
            <a:avLst/>
          </a:prstGeom>
        </p:spPr>
      </p:pic>
      <p:sp>
        <p:nvSpPr>
          <p:cNvPr id="28" name="Rectangle 27">
            <a:extLst>
              <a:ext uri="{FF2B5EF4-FFF2-40B4-BE49-F238E27FC236}">
                <a16:creationId xmlns:a16="http://schemas.microsoft.com/office/drawing/2014/main" id="{EFAEC92A-2230-45B0-A12F-07F9F9EA45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bg1"/>
              </a:gs>
              <a:gs pos="35000">
                <a:schemeClr val="bg1">
                  <a:alpha val="76000"/>
                </a:schemeClr>
              </a:gs>
              <a:gs pos="19000">
                <a:schemeClr val="bg1">
                  <a:alpha val="40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F588FFB-31F0-EE4A-90FE-1BE1432BE6BD}"/>
              </a:ext>
            </a:extLst>
          </p:cNvPr>
          <p:cNvSpPr>
            <a:spLocks noGrp="1"/>
          </p:cNvSpPr>
          <p:nvPr>
            <p:ph type="title"/>
          </p:nvPr>
        </p:nvSpPr>
        <p:spPr>
          <a:xfrm>
            <a:off x="8395868" y="1161288"/>
            <a:ext cx="3438144" cy="1124712"/>
          </a:xfrm>
        </p:spPr>
        <p:txBody>
          <a:bodyPr vert="horz" lIns="91440" tIns="45720" rIns="91440" bIns="45720" rtlCol="0" anchor="b">
            <a:normAutofit/>
          </a:bodyPr>
          <a:lstStyle/>
          <a:p>
            <a:r>
              <a:rPr lang="en-US" sz="2800" dirty="0"/>
              <a:t>Results &amp; Conclusions</a:t>
            </a:r>
          </a:p>
        </p:txBody>
      </p:sp>
      <p:sp>
        <p:nvSpPr>
          <p:cNvPr id="30" name="Rectangle 29">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31">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04DF309B-068C-EF4C-AFAF-0200BDF08E13}"/>
              </a:ext>
            </a:extLst>
          </p:cNvPr>
          <p:cNvSpPr txBox="1"/>
          <p:nvPr/>
        </p:nvSpPr>
        <p:spPr>
          <a:xfrm>
            <a:off x="8395868" y="2718054"/>
            <a:ext cx="3438906" cy="3207258"/>
          </a:xfrm>
          <a:prstGeom prst="rect">
            <a:avLst/>
          </a:prstGeom>
        </p:spPr>
        <p:txBody>
          <a:bodyPr vert="horz" lIns="91440" tIns="45720" rIns="91440" bIns="45720" rtlCol="0" anchor="t">
            <a:normAutofit/>
          </a:bodyPr>
          <a:lstStyle/>
          <a:p>
            <a:pPr marL="285750" indent="-228600">
              <a:lnSpc>
                <a:spcPct val="110000"/>
              </a:lnSpc>
              <a:spcAft>
                <a:spcPts val="600"/>
              </a:spcAft>
              <a:buFont typeface="Arial" panose="020B0604020202020204" pitchFamily="34" charset="0"/>
              <a:buChar char="•"/>
            </a:pPr>
            <a:endParaRPr lang="en-US" sz="1700" dirty="0"/>
          </a:p>
        </p:txBody>
      </p:sp>
    </p:spTree>
    <p:extLst>
      <p:ext uri="{BB962C8B-B14F-4D97-AF65-F5344CB8AC3E}">
        <p14:creationId xmlns:p14="http://schemas.microsoft.com/office/powerpoint/2010/main" val="193046796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alpha val="94462"/>
          </a:schemeClr>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8" name="Rectangle 27">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Graphical user interface&#10;&#10;Description automatically generated">
            <a:extLst>
              <a:ext uri="{FF2B5EF4-FFF2-40B4-BE49-F238E27FC236}">
                <a16:creationId xmlns:a16="http://schemas.microsoft.com/office/drawing/2014/main" id="{6ED87246-F8E4-7A4A-A37A-0B265D9D5E16}"/>
              </a:ext>
            </a:extLst>
          </p:cNvPr>
          <p:cNvPicPr>
            <a:picLocks noChangeAspect="1"/>
          </p:cNvPicPr>
          <p:nvPr/>
        </p:nvPicPr>
        <p:blipFill rotWithShape="1">
          <a:blip r:embed="rId3"/>
          <a:srcRect l="69221" t="3734" r="4746" b="5334"/>
          <a:stretch/>
        </p:blipFill>
        <p:spPr>
          <a:xfrm>
            <a:off x="8439463" y="11342"/>
            <a:ext cx="3347984" cy="6578272"/>
          </a:xfrm>
          <a:prstGeom prst="rect">
            <a:avLst/>
          </a:prstGeom>
        </p:spPr>
      </p:pic>
      <p:sp>
        <p:nvSpPr>
          <p:cNvPr id="30" name="Rectangle 29">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7E2D559-C455-E344-890B-688701E6AD3A}"/>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8000" dirty="0"/>
              <a:t>DEMO</a:t>
            </a:r>
            <a:endParaRPr lang="en-US" sz="8800" dirty="0"/>
          </a:p>
        </p:txBody>
      </p:sp>
      <p:sp>
        <p:nvSpPr>
          <p:cNvPr id="32" name="Rectangle: Rounded Corners 31">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Text&#10;&#10;Description automatically generated">
            <a:extLst>
              <a:ext uri="{FF2B5EF4-FFF2-40B4-BE49-F238E27FC236}">
                <a16:creationId xmlns:a16="http://schemas.microsoft.com/office/drawing/2014/main" id="{CB29B426-788F-7E49-AA7C-8E881C70FAE7}"/>
              </a:ext>
            </a:extLst>
          </p:cNvPr>
          <p:cNvPicPr>
            <a:picLocks noChangeAspect="1"/>
          </p:cNvPicPr>
          <p:nvPr/>
        </p:nvPicPr>
        <p:blipFill>
          <a:blip r:embed="rId4"/>
          <a:stretch>
            <a:fillRect/>
          </a:stretch>
        </p:blipFill>
        <p:spPr>
          <a:xfrm>
            <a:off x="62125" y="372445"/>
            <a:ext cx="8377334" cy="1675467"/>
          </a:xfrm>
          <a:prstGeom prst="rect">
            <a:avLst/>
          </a:prstGeom>
        </p:spPr>
      </p:pic>
    </p:spTree>
    <p:extLst>
      <p:ext uri="{BB962C8B-B14F-4D97-AF65-F5344CB8AC3E}">
        <p14:creationId xmlns:p14="http://schemas.microsoft.com/office/powerpoint/2010/main" val="419270512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2">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Shape&#10;&#10;Description automatically generated with low confidence">
            <a:extLst>
              <a:ext uri="{FF2B5EF4-FFF2-40B4-BE49-F238E27FC236}">
                <a16:creationId xmlns:a16="http://schemas.microsoft.com/office/drawing/2014/main" id="{6EBD21BA-16CC-9546-AE94-6B0D2FBE792C}"/>
              </a:ext>
            </a:extLst>
          </p:cNvPr>
          <p:cNvPicPr>
            <a:picLocks noChangeAspect="1"/>
          </p:cNvPicPr>
          <p:nvPr/>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Effect>
                      <a14:saturation sat="400000"/>
                    </a14:imgEffect>
                  </a14:imgLayer>
                </a14:imgProps>
              </a:ext>
              <a:ext uri="{837473B0-CC2E-450A-ABE3-18F120FF3D39}">
                <a1611:picAttrSrcUrl xmlns:a1611="http://schemas.microsoft.com/office/drawing/2016/11/main" r:id="rId4"/>
              </a:ext>
            </a:extLst>
          </a:blip>
          <a:srcRect l="8659" r="6958" b="-1"/>
          <a:stretch/>
        </p:blipFill>
        <p:spPr>
          <a:xfrm>
            <a:off x="3522468" y="0"/>
            <a:ext cx="8669532" cy="6857990"/>
          </a:xfrm>
          <a:prstGeom prst="rect">
            <a:avLst/>
          </a:prstGeom>
        </p:spPr>
      </p:pic>
      <p:sp>
        <p:nvSpPr>
          <p:cNvPr id="21" name="Rectangle 14">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C75FEA7-3A13-B94E-A64A-1114E056B735}"/>
              </a:ext>
            </a:extLst>
          </p:cNvPr>
          <p:cNvSpPr>
            <a:spLocks noGrp="1"/>
          </p:cNvSpPr>
          <p:nvPr>
            <p:ph type="title"/>
          </p:nvPr>
        </p:nvSpPr>
        <p:spPr>
          <a:xfrm>
            <a:off x="371094" y="1161288"/>
            <a:ext cx="3438144" cy="1124712"/>
          </a:xfrm>
        </p:spPr>
        <p:txBody>
          <a:bodyPr anchor="b">
            <a:normAutofit/>
          </a:bodyPr>
          <a:lstStyle/>
          <a:p>
            <a:r>
              <a:rPr lang="en-US" sz="2800" dirty="0"/>
              <a:t>Next Steps</a:t>
            </a:r>
          </a:p>
        </p:txBody>
      </p:sp>
      <p:sp>
        <p:nvSpPr>
          <p:cNvPr id="22" name="Rectangle 1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Content Placeholder 9">
            <a:extLst>
              <a:ext uri="{FF2B5EF4-FFF2-40B4-BE49-F238E27FC236}">
                <a16:creationId xmlns:a16="http://schemas.microsoft.com/office/drawing/2014/main" id="{E57C07DE-04C8-41FC-9E43-17198A4F7489}"/>
              </a:ext>
            </a:extLst>
          </p:cNvPr>
          <p:cNvSpPr>
            <a:spLocks noGrp="1"/>
          </p:cNvSpPr>
          <p:nvPr>
            <p:ph idx="1"/>
          </p:nvPr>
        </p:nvSpPr>
        <p:spPr>
          <a:xfrm>
            <a:off x="371094" y="2718054"/>
            <a:ext cx="3438906" cy="3207258"/>
          </a:xfrm>
        </p:spPr>
        <p:txBody>
          <a:bodyPr anchor="t">
            <a:normAutofit/>
          </a:bodyPr>
          <a:lstStyle/>
          <a:p>
            <a:r>
              <a:rPr lang="en-US" sz="1700" dirty="0"/>
              <a:t>Authentication layer</a:t>
            </a:r>
          </a:p>
          <a:p>
            <a:r>
              <a:rPr lang="en-US" sz="1700" dirty="0"/>
              <a:t>ID Verification for ID scanning</a:t>
            </a:r>
          </a:p>
          <a:p>
            <a:r>
              <a:rPr lang="en-US" sz="1700" dirty="0"/>
              <a:t>Encryption</a:t>
            </a:r>
          </a:p>
          <a:p>
            <a:r>
              <a:rPr lang="en-US" sz="1700" dirty="0"/>
              <a:t>Payment gateway</a:t>
            </a:r>
          </a:p>
        </p:txBody>
      </p:sp>
    </p:spTree>
    <p:extLst>
      <p:ext uri="{BB962C8B-B14F-4D97-AF65-F5344CB8AC3E}">
        <p14:creationId xmlns:p14="http://schemas.microsoft.com/office/powerpoint/2010/main" val="209764624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10">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12">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Rectangle 14">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6">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FBECB53-9908-8847-8976-55F394AC1411}"/>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600"/>
              <a:t>Questions</a:t>
            </a:r>
          </a:p>
        </p:txBody>
      </p:sp>
      <p:sp>
        <p:nvSpPr>
          <p:cNvPr id="27" name="Rectangle: Rounded Corners 18">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Graphic 9" descr="Help with solid fill">
            <a:extLst>
              <a:ext uri="{FF2B5EF4-FFF2-40B4-BE49-F238E27FC236}">
                <a16:creationId xmlns:a16="http://schemas.microsoft.com/office/drawing/2014/main" id="{9EDA58CF-D7D4-994D-940F-EBF478485A6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557738">
            <a:off x="4427518" y="967663"/>
            <a:ext cx="5745159" cy="5745159"/>
          </a:xfrm>
          <a:prstGeom prst="rect">
            <a:avLst/>
          </a:prstGeom>
        </p:spPr>
      </p:pic>
    </p:spTree>
    <p:extLst>
      <p:ext uri="{BB962C8B-B14F-4D97-AF65-F5344CB8AC3E}">
        <p14:creationId xmlns:p14="http://schemas.microsoft.com/office/powerpoint/2010/main" val="89586945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80">
                                          <p:stCondLst>
                                            <p:cond delay="0"/>
                                          </p:stCondLst>
                                        </p:cTn>
                                        <p:tgtEl>
                                          <p:spTgt spid="10"/>
                                        </p:tgtEl>
                                      </p:cBhvr>
                                    </p:animEffect>
                                    <p:anim calcmode="lin" valueType="num">
                                      <p:cBhvr>
                                        <p:cTn id="8"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3" dur="26">
                                          <p:stCondLst>
                                            <p:cond delay="650"/>
                                          </p:stCondLst>
                                        </p:cTn>
                                        <p:tgtEl>
                                          <p:spTgt spid="10"/>
                                        </p:tgtEl>
                                      </p:cBhvr>
                                      <p:to x="100000" y="60000"/>
                                    </p:animScale>
                                    <p:animScale>
                                      <p:cBhvr>
                                        <p:cTn id="14" dur="166" decel="50000">
                                          <p:stCondLst>
                                            <p:cond delay="676"/>
                                          </p:stCondLst>
                                        </p:cTn>
                                        <p:tgtEl>
                                          <p:spTgt spid="10"/>
                                        </p:tgtEl>
                                      </p:cBhvr>
                                      <p:to x="100000" y="100000"/>
                                    </p:animScale>
                                    <p:animScale>
                                      <p:cBhvr>
                                        <p:cTn id="15" dur="26">
                                          <p:stCondLst>
                                            <p:cond delay="1312"/>
                                          </p:stCondLst>
                                        </p:cTn>
                                        <p:tgtEl>
                                          <p:spTgt spid="10"/>
                                        </p:tgtEl>
                                      </p:cBhvr>
                                      <p:to x="100000" y="80000"/>
                                    </p:animScale>
                                    <p:animScale>
                                      <p:cBhvr>
                                        <p:cTn id="16" dur="166" decel="50000">
                                          <p:stCondLst>
                                            <p:cond delay="1338"/>
                                          </p:stCondLst>
                                        </p:cTn>
                                        <p:tgtEl>
                                          <p:spTgt spid="10"/>
                                        </p:tgtEl>
                                      </p:cBhvr>
                                      <p:to x="100000" y="100000"/>
                                    </p:animScale>
                                    <p:animScale>
                                      <p:cBhvr>
                                        <p:cTn id="17" dur="26">
                                          <p:stCondLst>
                                            <p:cond delay="1642"/>
                                          </p:stCondLst>
                                        </p:cTn>
                                        <p:tgtEl>
                                          <p:spTgt spid="10"/>
                                        </p:tgtEl>
                                      </p:cBhvr>
                                      <p:to x="100000" y="90000"/>
                                    </p:animScale>
                                    <p:animScale>
                                      <p:cBhvr>
                                        <p:cTn id="18" dur="166" decel="50000">
                                          <p:stCondLst>
                                            <p:cond delay="1668"/>
                                          </p:stCondLst>
                                        </p:cTn>
                                        <p:tgtEl>
                                          <p:spTgt spid="10"/>
                                        </p:tgtEl>
                                      </p:cBhvr>
                                      <p:to x="100000" y="100000"/>
                                    </p:animScale>
                                    <p:animScale>
                                      <p:cBhvr>
                                        <p:cTn id="19" dur="26">
                                          <p:stCondLst>
                                            <p:cond delay="1808"/>
                                          </p:stCondLst>
                                        </p:cTn>
                                        <p:tgtEl>
                                          <p:spTgt spid="10"/>
                                        </p:tgtEl>
                                      </p:cBhvr>
                                      <p:to x="100000" y="95000"/>
                                    </p:animScale>
                                    <p:animScale>
                                      <p:cBhvr>
                                        <p:cTn id="20" dur="166" decel="50000">
                                          <p:stCondLst>
                                            <p:cond delay="1834"/>
                                          </p:stCondLst>
                                        </p:cTn>
                                        <p:tgtEl>
                                          <p:spTgt spid="1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420</TotalTime>
  <Words>182</Words>
  <Application>Microsoft Macintosh PowerPoint</Application>
  <PresentationFormat>Widescreen</PresentationFormat>
  <Paragraphs>25</Paragraphs>
  <Slides>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Neue Haas Grotesk Text Pro</vt:lpstr>
      <vt:lpstr>AccentBoxVTI</vt:lpstr>
      <vt:lpstr>Smart Identity Management Platform Layout</vt:lpstr>
      <vt:lpstr>Hypothesis</vt:lpstr>
      <vt:lpstr>Motivation &amp; Goal</vt:lpstr>
      <vt:lpstr>Summary</vt:lpstr>
      <vt:lpstr>Data Exploration &amp; Clean up</vt:lpstr>
      <vt:lpstr>Results &amp; Conclusions</vt:lpstr>
      <vt:lpstr>DEMO</vt:lpstr>
      <vt:lpstr>Next Steps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Identity Management Platform</dc:title>
  <dc:creator>brittany jacques</dc:creator>
  <cp:lastModifiedBy>brittany jacques</cp:lastModifiedBy>
  <cp:revision>12</cp:revision>
  <dcterms:created xsi:type="dcterms:W3CDTF">2022-02-04T03:45:20Z</dcterms:created>
  <dcterms:modified xsi:type="dcterms:W3CDTF">2022-02-08T04:45:18Z</dcterms:modified>
</cp:coreProperties>
</file>

<file path=docProps/thumbnail.jpeg>
</file>